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7"/>
  </p:notesMasterIdLst>
  <p:sldIdLst>
    <p:sldId id="256" r:id="rId2"/>
    <p:sldId id="260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B2CB"/>
    <a:srgbClr val="00BFF0"/>
    <a:srgbClr val="646464"/>
    <a:srgbClr val="0091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0929"/>
  </p:normalViewPr>
  <p:slideViewPr>
    <p:cSldViewPr>
      <p:cViewPr varScale="1">
        <p:scale>
          <a:sx n="92" d="100"/>
          <a:sy n="92" d="100"/>
        </p:scale>
        <p:origin x="926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61E809A7-931D-4E91-B5F9-38994025A9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7859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ChangeArrowheads="1"/>
          </p:cNvSpPr>
          <p:nvPr userDrawn="1"/>
        </p:nvSpPr>
        <p:spPr bwMode="auto">
          <a:xfrm>
            <a:off x="0" y="0"/>
            <a:ext cx="6248400" cy="6884988"/>
          </a:xfrm>
          <a:prstGeom prst="rect">
            <a:avLst/>
          </a:prstGeom>
          <a:solidFill>
            <a:srgbClr val="00779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4" name="Picture 12" descr="soartech_logo_stacke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2819400"/>
            <a:ext cx="188595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 descr="pattern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1575" y="0"/>
            <a:ext cx="352425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5257800" cy="1219200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4038600" y="4343400"/>
            <a:ext cx="1905000" cy="457200"/>
          </a:xfrm>
        </p:spPr>
        <p:txBody>
          <a:bodyPr/>
          <a:lstStyle>
            <a:lvl1pPr>
              <a:defRPr sz="16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A708D81-9956-4485-BCCF-B6C246717DCB}" type="datetime1">
              <a:rPr lang="en-US"/>
              <a:pPr>
                <a:defRPr/>
              </a:pPr>
              <a:t>6/18/2014</a:t>
            </a:fld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" y="6248400"/>
            <a:ext cx="2895600" cy="457200"/>
          </a:xfrm>
        </p:spPr>
        <p:txBody>
          <a:bodyPr/>
          <a:lstStyle>
            <a:lvl1pPr>
              <a:defRPr dirty="0" smtClean="0">
                <a:solidFill>
                  <a:srgbClr val="4CB2CB"/>
                </a:solidFill>
              </a:defRPr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</p:spTree>
    <p:extLst>
      <p:ext uri="{BB962C8B-B14F-4D97-AF65-F5344CB8AC3E}">
        <p14:creationId xmlns:p14="http://schemas.microsoft.com/office/powerpoint/2010/main" val="3441548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18F7017-575C-4DB5-BE4B-70D03A3ACDBC}" type="datetime1">
              <a:rPr lang="en-US"/>
              <a:pPr>
                <a:defRPr/>
              </a:pPr>
              <a:t>6/18/2014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04CB47F-FEA4-42D7-8009-D5875E6D38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596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296C361-BAC0-40EC-9209-40B1DE16E384}" type="datetime1">
              <a:rPr lang="en-US"/>
              <a:pPr>
                <a:defRPr/>
              </a:pPr>
              <a:t>6/18/2014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EC870A7-1A3A-4679-9273-9B63313880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223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990600"/>
            <a:ext cx="36195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990600"/>
            <a:ext cx="36195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FC71CAB-1693-4917-A2FE-65D390A507E3}" type="datetime1">
              <a:rPr lang="en-US"/>
              <a:pPr>
                <a:defRPr/>
              </a:pPr>
              <a:t>6/18/2014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D6E0961-4BC1-4FC7-B916-3BE6C76CAB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256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3D7ED4-F0E3-4146-A7E2-93FBAFB417BC}" type="datetime1">
              <a:rPr lang="en-US"/>
              <a:pPr>
                <a:defRPr/>
              </a:pPr>
              <a:t>6/18/2014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F0F34A-3AC0-466D-86EE-E7CBAB4606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907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7D688EF-DC97-4EE2-B48A-3EF741347024}" type="datetime1">
              <a:rPr lang="en-US"/>
              <a:pPr>
                <a:defRPr/>
              </a:pPr>
              <a:t>6/18/2014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D551A0F-307B-42AB-85EC-E28CE52D38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291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3527730-588E-4DBD-882E-A6559C0249AC}" type="datetime1">
              <a:rPr lang="en-US"/>
              <a:pPr>
                <a:defRPr/>
              </a:pPr>
              <a:t>6/18/2014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44D176B-B629-4217-80F0-3C53EFB5CC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828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F9A51F-BBC7-4504-8DEF-AB850F9FC0B4}" type="datetime1">
              <a:rPr lang="en-US"/>
              <a:pPr>
                <a:defRPr/>
              </a:pPr>
              <a:t>6/18/2014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55490F-A0A5-456D-A220-04C8694FB3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38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EE3418C-5E99-43C4-8FA9-341C2C522FE0}" type="datetime1">
              <a:rPr lang="en-US"/>
              <a:pPr>
                <a:defRPr/>
              </a:pPr>
              <a:t>6/18/2014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A373F99-1DF9-43E8-AED2-2BF73552E0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239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8CD1077-4F5C-4B61-A64A-41B2521E971E}" type="datetime1">
              <a:rPr lang="en-US"/>
              <a:pPr>
                <a:defRPr/>
              </a:pPr>
              <a:t>6/18/2014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3418671-F5BC-47F3-A728-FCC473CF54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549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838200"/>
            <a:ext cx="18478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838200"/>
            <a:ext cx="53911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E253EA3-D2F5-441F-B4E3-75CDD89E5D07}" type="datetime1">
              <a:rPr lang="en-US"/>
              <a:pPr>
                <a:defRPr/>
              </a:pPr>
              <a:t>6/18/2014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D00734C-A608-4857-AED1-EA4D429D1E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871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533400" cy="6858000"/>
          </a:xfrm>
          <a:prstGeom prst="rect">
            <a:avLst/>
          </a:prstGeom>
          <a:solidFill>
            <a:srgbClr val="46484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8915400" y="0"/>
            <a:ext cx="228600" cy="6858000"/>
          </a:xfrm>
          <a:prstGeom prst="rect">
            <a:avLst/>
          </a:prstGeom>
          <a:solidFill>
            <a:srgbClr val="F4D66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1029" name="Picture 10" descr="logo-horizontal-one_color_white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8" y="677863"/>
            <a:ext cx="269875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228600"/>
            <a:ext cx="739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990600"/>
            <a:ext cx="73914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 rot="16200000">
            <a:off x="-220211" y="3077711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9FD5091-3879-4B8A-9286-EC97859C5EA4}" type="datetime1">
              <a:rPr lang="en-US" smtClean="0"/>
              <a:pPr>
                <a:defRPr/>
              </a:pPr>
              <a:t>6/18/2014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 rot="16200000">
            <a:off x="-908953" y="4914900"/>
            <a:ext cx="2362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3246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1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2AE021B1-9AC3-4825-ACAA-19E0AF5BAD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69" r:id="rId5"/>
    <p:sldLayoutId id="2147483675" r:id="rId6"/>
    <p:sldLayoutId id="2147483676" r:id="rId7"/>
    <p:sldLayoutId id="2147483670" r:id="rId8"/>
    <p:sldLayoutId id="2147483677" r:id="rId9"/>
    <p:sldLayoutId id="2147483678" r:id="rId10"/>
    <p:sldLayoutId id="2147483679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9pPr>
    </p:titleStyle>
    <p:bodyStyle>
      <a:lvl1pPr marL="169863" indent="-169863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60375" indent="-176213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 sz="1600">
          <a:solidFill>
            <a:srgbClr val="646464"/>
          </a:solidFill>
          <a:latin typeface="+mn-lt"/>
          <a:ea typeface="+mn-ea"/>
        </a:defRPr>
      </a:lvl2pPr>
      <a:lvl3pPr marL="741363" indent="-166688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 sz="1400">
          <a:solidFill>
            <a:srgbClr val="646464"/>
          </a:solidFill>
          <a:latin typeface="+mn-lt"/>
          <a:ea typeface="+mn-ea"/>
        </a:defRPr>
      </a:lvl3pPr>
      <a:lvl4pPr marL="1082675" indent="-171450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 sz="1200">
          <a:solidFill>
            <a:srgbClr val="646464"/>
          </a:solidFill>
          <a:latin typeface="+mn-lt"/>
          <a:ea typeface="+mn-ea"/>
        </a:defRPr>
      </a:lvl4pPr>
      <a:lvl5pPr marL="1371600" indent="-174625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 sz="1100">
          <a:solidFill>
            <a:srgbClr val="646464"/>
          </a:solidFill>
          <a:latin typeface="+mn-lt"/>
          <a:ea typeface="+mn-ea"/>
        </a:defRPr>
      </a:lvl5pPr>
      <a:lvl6pPr marL="1828800" indent="-174625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6pPr>
      <a:lvl7pPr marL="2286000" indent="-174625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7pPr>
      <a:lvl8pPr marL="2743200" indent="-174625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8pPr>
      <a:lvl9pPr marL="3200400" indent="-174625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soartech/jsoar" TargetMode="External"/><Relationship Id="rId2" Type="http://schemas.openxmlformats.org/officeDocument/2006/relationships/hyperlink" Target="http://soartech.github.io/jsoar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soartech/jsoar/wiki/JSoarLogging" TargetMode="External"/><Relationship Id="rId2" Type="http://schemas.openxmlformats.org/officeDocument/2006/relationships/hyperlink" Target="https://github.com/soartech/jsoar/wiki/JSoarEpisodicMemory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/>
          <p:cNvSpPr>
            <a:spLocks noGrp="1" noChangeArrowheads="1"/>
          </p:cNvSpPr>
          <p:nvPr>
            <p:ph type="dt" sz="quarter" idx="10"/>
          </p:nvPr>
        </p:nvSpPr>
        <p:spPr>
          <a:xfrm>
            <a:off x="3276600" y="4343400"/>
            <a:ext cx="2667000" cy="45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Bob </a:t>
            </a:r>
            <a:r>
              <a:rPr lang="en-US" dirty="0" smtClean="0"/>
              <a:t>Marinier</a:t>
            </a:r>
          </a:p>
          <a:p>
            <a:pPr>
              <a:defRPr/>
            </a:pPr>
            <a:r>
              <a:rPr lang="en-US" dirty="0"/>
              <a:t>b</a:t>
            </a:r>
            <a:r>
              <a:rPr lang="en-US" dirty="0" smtClean="0"/>
              <a:t>ob.marinier@soartech.com</a:t>
            </a:r>
            <a:endParaRPr lang="en-US" dirty="0" smtClean="0"/>
          </a:p>
          <a:p>
            <a:pPr>
              <a:defRPr/>
            </a:pPr>
            <a:r>
              <a:rPr lang="en-US" dirty="0"/>
              <a:t>34</a:t>
            </a:r>
            <a:r>
              <a:rPr lang="en-US" baseline="30000" dirty="0"/>
              <a:t>th</a:t>
            </a:r>
            <a:r>
              <a:rPr lang="en-US" dirty="0"/>
              <a:t> Soar </a:t>
            </a:r>
            <a:r>
              <a:rPr lang="en-US" dirty="0" smtClean="0"/>
              <a:t>Workshop</a:t>
            </a:r>
          </a:p>
          <a:p>
            <a:pPr>
              <a:defRPr/>
            </a:pPr>
            <a:r>
              <a:rPr lang="en-US" dirty="0" smtClean="0"/>
              <a:t>6/18/2014</a:t>
            </a:r>
            <a:endParaRPr lang="en-US" dirty="0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jSoar</a:t>
            </a:r>
            <a:r>
              <a:rPr lang="en-US" dirty="0" smtClean="0"/>
              <a:t> Update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jSoar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 </a:t>
            </a:r>
            <a:r>
              <a:rPr lang="en-US" sz="2400" dirty="0" smtClean="0"/>
              <a:t>pure</a:t>
            </a:r>
            <a:r>
              <a:rPr lang="en-US" sz="2400" baseline="30000" dirty="0" smtClean="0"/>
              <a:t>*</a:t>
            </a:r>
            <a:r>
              <a:rPr lang="en-US" sz="2400" dirty="0" smtClean="0"/>
              <a:t> </a:t>
            </a:r>
            <a:r>
              <a:rPr lang="en-US" sz="2400" dirty="0"/>
              <a:t>Java implementation of Soar</a:t>
            </a:r>
          </a:p>
          <a:p>
            <a:pPr lvl="1"/>
            <a:r>
              <a:rPr lang="en-US" sz="2000" dirty="0"/>
              <a:t>Originally developed by Dave Ray</a:t>
            </a:r>
          </a:p>
          <a:p>
            <a:pPr lvl="1"/>
            <a:r>
              <a:rPr lang="en-US" sz="2000" dirty="0"/>
              <a:t>Open source on </a:t>
            </a:r>
            <a:r>
              <a:rPr lang="en-US" sz="2000" dirty="0" err="1"/>
              <a:t>github</a:t>
            </a:r>
            <a:endParaRPr lang="en-US" sz="2000" dirty="0"/>
          </a:p>
          <a:p>
            <a:pPr lvl="1"/>
            <a:r>
              <a:rPr lang="en-US" sz="2000" dirty="0"/>
              <a:t>Primarily maintained by </a:t>
            </a:r>
            <a:r>
              <a:rPr lang="en-US" sz="2000" dirty="0" err="1"/>
              <a:t>SoarTech</a:t>
            </a:r>
            <a:r>
              <a:rPr lang="en-US" sz="2000" dirty="0"/>
              <a:t> and volunteers</a:t>
            </a:r>
          </a:p>
          <a:p>
            <a:r>
              <a:rPr lang="en-US" sz="2400" dirty="0"/>
              <a:t>Mostly the same as </a:t>
            </a:r>
            <a:r>
              <a:rPr lang="en-US" sz="2400" dirty="0" err="1"/>
              <a:t>c</a:t>
            </a:r>
            <a:r>
              <a:rPr lang="en-US" sz="2400" dirty="0" err="1" smtClean="0"/>
              <a:t>Soar</a:t>
            </a:r>
            <a:r>
              <a:rPr lang="en-US" sz="2400" dirty="0" smtClean="0"/>
              <a:t> </a:t>
            </a:r>
            <a:r>
              <a:rPr lang="en-US" sz="2400" dirty="0"/>
              <a:t>with some exceptions</a:t>
            </a:r>
          </a:p>
          <a:p>
            <a:pPr lvl="1"/>
            <a:r>
              <a:rPr lang="en-US" sz="2000" dirty="0"/>
              <a:t>Kernel directly ported from </a:t>
            </a:r>
            <a:r>
              <a:rPr lang="en-US" sz="2000" dirty="0" err="1"/>
              <a:t>c</a:t>
            </a:r>
            <a:r>
              <a:rPr lang="en-US" sz="2000" dirty="0" err="1" smtClean="0"/>
              <a:t>Soar</a:t>
            </a:r>
            <a:r>
              <a:rPr lang="en-US" sz="2000" dirty="0"/>
              <a:t>, but refactored for sanity and modern style</a:t>
            </a:r>
          </a:p>
          <a:p>
            <a:pPr lvl="1"/>
            <a:r>
              <a:rPr lang="en-US" sz="2000" dirty="0"/>
              <a:t>I/O APIs are different – SML not </a:t>
            </a:r>
            <a:r>
              <a:rPr lang="en-US" sz="2000" dirty="0" smtClean="0"/>
              <a:t>ported</a:t>
            </a:r>
            <a:endParaRPr lang="en-US" sz="2000" dirty="0"/>
          </a:p>
          <a:p>
            <a:pPr lvl="1"/>
            <a:r>
              <a:rPr lang="en-US" sz="2000" dirty="0"/>
              <a:t>Recent changes have not all been ported yet</a:t>
            </a:r>
          </a:p>
          <a:p>
            <a:pPr lvl="1"/>
            <a:endParaRPr lang="en-US" sz="2000" dirty="0"/>
          </a:p>
          <a:p>
            <a:r>
              <a:rPr lang="en-US" sz="2400" dirty="0"/>
              <a:t>Official portal: </a:t>
            </a:r>
            <a:r>
              <a:rPr lang="en-US" sz="2400" dirty="0">
                <a:hlinkClick r:id="rId2"/>
              </a:rPr>
              <a:t>http://soartech.github.io/jsoar/</a:t>
            </a:r>
            <a:endParaRPr lang="en-US" sz="2400" dirty="0"/>
          </a:p>
          <a:p>
            <a:r>
              <a:rPr lang="en-US" sz="2400" dirty="0"/>
              <a:t>Main </a:t>
            </a:r>
            <a:r>
              <a:rPr lang="en-US" sz="2400" dirty="0" err="1"/>
              <a:t>dev</a:t>
            </a:r>
            <a:r>
              <a:rPr lang="en-US" sz="2400" dirty="0"/>
              <a:t> page: </a:t>
            </a:r>
            <a:r>
              <a:rPr lang="en-US" sz="2400" dirty="0">
                <a:hlinkClick r:id="rId3"/>
              </a:rPr>
              <a:t>https://</a:t>
            </a:r>
            <a:r>
              <a:rPr lang="en-US" sz="2400" dirty="0" smtClean="0">
                <a:hlinkClick r:id="rId3"/>
              </a:rPr>
              <a:t>github.com/soartech/jsoar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F7017-575C-4DB5-BE4B-70D03A3ACDBC}" type="datetime1">
              <a:rPr lang="en-US" smtClean="0"/>
              <a:pPr>
                <a:defRPr/>
              </a:pPr>
              <a:t>6/18/2014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4CB47F-FEA4-42D7-8009-D5875E6D382F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09600" y="6460123"/>
            <a:ext cx="79737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* </a:t>
            </a:r>
            <a:r>
              <a:rPr lang="en-US" sz="1600" dirty="0" smtClean="0"/>
              <a:t>Will try to use a native version of </a:t>
            </a:r>
            <a:r>
              <a:rPr lang="en-US" sz="1600" dirty="0" smtClean="0"/>
              <a:t>SQLite </a:t>
            </a:r>
            <a:r>
              <a:rPr lang="en-US" sz="1600" dirty="0" smtClean="0"/>
              <a:t>for </a:t>
            </a:r>
            <a:r>
              <a:rPr lang="en-US" sz="1600" dirty="0" err="1" smtClean="0"/>
              <a:t>smem</a:t>
            </a:r>
            <a:r>
              <a:rPr lang="en-US" sz="1600" dirty="0" smtClean="0"/>
              <a:t>/</a:t>
            </a:r>
            <a:r>
              <a:rPr lang="en-US" sz="1600" dirty="0" err="1" smtClean="0"/>
              <a:t>epmem</a:t>
            </a:r>
            <a:r>
              <a:rPr lang="en-US" sz="1600" dirty="0" smtClean="0"/>
              <a:t> </a:t>
            </a:r>
            <a:r>
              <a:rPr lang="en-US" sz="1600" dirty="0" smtClean="0"/>
              <a:t>if possible</a:t>
            </a:r>
            <a:endParaRPr lang="en-US" sz="1600" dirty="0"/>
          </a:p>
        </p:txBody>
      </p:sp>
      <p:sp>
        <p:nvSpPr>
          <p:cNvPr id="8" name="Date Placeholder 3"/>
          <p:cNvSpPr txBox="1">
            <a:spLocks/>
          </p:cNvSpPr>
          <p:nvPr/>
        </p:nvSpPr>
        <p:spPr bwMode="auto">
          <a:xfrm rot="16200000">
            <a:off x="-639311" y="5029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+mn-lt"/>
                <a:ea typeface="ヒラギノ角ゴ Pro W3" pitchFamily="28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9pPr>
          </a:lstStyle>
          <a:p>
            <a:pPr>
              <a:defRPr/>
            </a:pPr>
            <a:r>
              <a:rPr lang="en-US" dirty="0" smtClean="0"/>
              <a:t>34</a:t>
            </a:r>
            <a:r>
              <a:rPr lang="en-US" baseline="30000" dirty="0" smtClean="0"/>
              <a:t>th</a:t>
            </a:r>
            <a:r>
              <a:rPr lang="en-US" dirty="0" smtClean="0"/>
              <a:t> Soar Workshop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00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6/18/2014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46DC88-4DFB-44EA-8B8C-1E6A9F1F734E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122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New </a:t>
            </a:r>
            <a:r>
              <a:rPr lang="en-US" dirty="0" err="1" smtClean="0"/>
              <a:t>jSoar</a:t>
            </a:r>
            <a:r>
              <a:rPr lang="en-US" dirty="0" smtClean="0"/>
              <a:t> Release</a:t>
            </a:r>
          </a:p>
        </p:txBody>
      </p:sp>
      <p:sp>
        <p:nvSpPr>
          <p:cNvPr id="122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990600"/>
            <a:ext cx="8077200" cy="5105400"/>
          </a:xfrm>
        </p:spPr>
        <p:txBody>
          <a:bodyPr/>
          <a:lstStyle/>
          <a:p>
            <a:pPr eaLnBrk="1" hangingPunct="1"/>
            <a:r>
              <a:rPr lang="en-US" sz="2000" dirty="0" smtClean="0"/>
              <a:t>Released version 0.14.0 (last official release was 0.12.0, June 2011)</a:t>
            </a:r>
          </a:p>
          <a:p>
            <a:pPr lvl="1"/>
            <a:r>
              <a:rPr lang="en-US" sz="1800" b="1" dirty="0">
                <a:solidFill>
                  <a:schemeClr val="tx1"/>
                </a:solidFill>
              </a:rPr>
              <a:t>Ported Episodic Memory from </a:t>
            </a:r>
            <a:r>
              <a:rPr lang="en-US" sz="1800" b="1" dirty="0" err="1" smtClean="0">
                <a:solidFill>
                  <a:schemeClr val="tx1"/>
                </a:solidFill>
              </a:rPr>
              <a:t>cSoar</a:t>
            </a:r>
            <a:endParaRPr lang="en-US" sz="1800" b="1" dirty="0">
              <a:solidFill>
                <a:schemeClr val="tx1"/>
              </a:solidFill>
            </a:endParaRPr>
          </a:p>
          <a:p>
            <a:pPr lvl="1"/>
            <a:r>
              <a:rPr lang="en-US" sz="1800" b="1" dirty="0" smtClean="0">
                <a:solidFill>
                  <a:schemeClr val="tx1"/>
                </a:solidFill>
              </a:rPr>
              <a:t>Ported </a:t>
            </a:r>
            <a:r>
              <a:rPr lang="en-US" sz="1800" b="1" dirty="0">
                <a:solidFill>
                  <a:schemeClr val="tx1"/>
                </a:solidFill>
              </a:rPr>
              <a:t>updates to Semantic Memory from </a:t>
            </a:r>
            <a:r>
              <a:rPr lang="en-US" sz="1800" b="1" dirty="0" err="1" smtClean="0">
                <a:solidFill>
                  <a:schemeClr val="tx1"/>
                </a:solidFill>
              </a:rPr>
              <a:t>cSoar</a:t>
            </a:r>
            <a:endParaRPr lang="en-US" sz="1800" b="1" dirty="0">
              <a:solidFill>
                <a:schemeClr val="tx1"/>
              </a:solidFill>
            </a:endParaRPr>
          </a:p>
          <a:p>
            <a:pPr lvl="1"/>
            <a:r>
              <a:rPr lang="en-US" sz="1800" b="1" dirty="0">
                <a:solidFill>
                  <a:schemeClr val="tx1"/>
                </a:solidFill>
              </a:rPr>
              <a:t>Implemented Semantic Memory math queries (ported to </a:t>
            </a:r>
            <a:r>
              <a:rPr lang="en-US" sz="1800" b="1" dirty="0" err="1" smtClean="0">
                <a:solidFill>
                  <a:schemeClr val="tx1"/>
                </a:solidFill>
              </a:rPr>
              <a:t>cSoar</a:t>
            </a:r>
            <a:r>
              <a:rPr lang="en-US" sz="1800" b="1" dirty="0" smtClean="0">
                <a:solidFill>
                  <a:schemeClr val="tx1"/>
                </a:solidFill>
              </a:rPr>
              <a:t>)</a:t>
            </a:r>
            <a:endParaRPr lang="en-US" sz="1800" b="1" dirty="0">
              <a:solidFill>
                <a:schemeClr val="tx1"/>
              </a:solidFill>
            </a:endParaRPr>
          </a:p>
          <a:p>
            <a:pPr lvl="1"/>
            <a:r>
              <a:rPr lang="en-US" sz="1800" b="1" dirty="0">
                <a:solidFill>
                  <a:schemeClr val="tx1"/>
                </a:solidFill>
              </a:rPr>
              <a:t>Ported updates to Reinforcement Learning from </a:t>
            </a:r>
            <a:r>
              <a:rPr lang="en-US" sz="1800" b="1" dirty="0" err="1" smtClean="0">
                <a:solidFill>
                  <a:schemeClr val="tx1"/>
                </a:solidFill>
              </a:rPr>
              <a:t>cSoar</a:t>
            </a:r>
            <a:r>
              <a:rPr lang="en-US" sz="1800" b="1" dirty="0" smtClean="0">
                <a:solidFill>
                  <a:schemeClr val="tx1"/>
                </a:solidFill>
              </a:rPr>
              <a:t> (not really tested yet)</a:t>
            </a:r>
            <a:endParaRPr lang="en-US" sz="1800" b="1" dirty="0">
              <a:solidFill>
                <a:schemeClr val="tx1"/>
              </a:solidFill>
            </a:endParaRPr>
          </a:p>
          <a:p>
            <a:pPr lvl="1"/>
            <a:r>
              <a:rPr lang="en-US" sz="1800" b="1" dirty="0">
                <a:solidFill>
                  <a:schemeClr val="tx1"/>
                </a:solidFill>
              </a:rPr>
              <a:t>Added </a:t>
            </a:r>
            <a:r>
              <a:rPr lang="en-US" sz="1800" b="1" dirty="0" smtClean="0">
                <a:solidFill>
                  <a:schemeClr val="tx1"/>
                </a:solidFill>
              </a:rPr>
              <a:t>performance testing </a:t>
            </a:r>
            <a:r>
              <a:rPr lang="en-US" sz="1800" b="1" dirty="0">
                <a:solidFill>
                  <a:schemeClr val="tx1"/>
                </a:solidFill>
              </a:rPr>
              <a:t>project (works with </a:t>
            </a:r>
            <a:r>
              <a:rPr lang="en-US" sz="1800" b="1" dirty="0" err="1" smtClean="0">
                <a:solidFill>
                  <a:schemeClr val="tx1"/>
                </a:solidFill>
              </a:rPr>
              <a:t>jSoar</a:t>
            </a:r>
            <a:r>
              <a:rPr lang="en-US" sz="1800" b="1" dirty="0" smtClean="0">
                <a:solidFill>
                  <a:schemeClr val="tx1"/>
                </a:solidFill>
              </a:rPr>
              <a:t>, many versions of </a:t>
            </a:r>
            <a:r>
              <a:rPr lang="en-US" sz="1800" b="1" dirty="0" err="1" smtClean="0">
                <a:solidFill>
                  <a:schemeClr val="tx1"/>
                </a:solidFill>
              </a:rPr>
              <a:t>cSoar</a:t>
            </a:r>
            <a:r>
              <a:rPr lang="en-US" sz="1800" b="1" dirty="0" smtClean="0">
                <a:solidFill>
                  <a:schemeClr val="tx1"/>
                </a:solidFill>
              </a:rPr>
              <a:t>)</a:t>
            </a:r>
            <a:endParaRPr lang="en-US" sz="1800" b="1" dirty="0">
              <a:solidFill>
                <a:schemeClr val="tx1"/>
              </a:solidFill>
            </a:endParaRPr>
          </a:p>
          <a:p>
            <a:pPr lvl="1"/>
            <a:r>
              <a:rPr lang="en-US" sz="1800" b="1" dirty="0">
                <a:solidFill>
                  <a:schemeClr val="tx1"/>
                </a:solidFill>
              </a:rPr>
              <a:t>Ported various bug fixes from </a:t>
            </a:r>
            <a:r>
              <a:rPr lang="en-US" sz="1800" b="1" dirty="0" err="1" smtClean="0">
                <a:solidFill>
                  <a:schemeClr val="tx1"/>
                </a:solidFill>
              </a:rPr>
              <a:t>cSoar</a:t>
            </a:r>
            <a:endParaRPr lang="en-US" sz="1800" b="1" dirty="0">
              <a:solidFill>
                <a:schemeClr val="tx1"/>
              </a:solidFill>
            </a:endParaRPr>
          </a:p>
          <a:p>
            <a:pPr lvl="1"/>
            <a:r>
              <a:rPr lang="en-US" sz="1800" b="1" dirty="0">
                <a:solidFill>
                  <a:schemeClr val="tx1"/>
                </a:solidFill>
              </a:rPr>
              <a:t>Various </a:t>
            </a:r>
            <a:r>
              <a:rPr lang="en-US" sz="1800" b="1" dirty="0" err="1">
                <a:solidFill>
                  <a:schemeClr val="tx1"/>
                </a:solidFill>
              </a:rPr>
              <a:t>jSoar</a:t>
            </a:r>
            <a:r>
              <a:rPr lang="en-US" sz="1800" b="1" dirty="0">
                <a:solidFill>
                  <a:schemeClr val="tx1"/>
                </a:solidFill>
              </a:rPr>
              <a:t>-specific bug </a:t>
            </a:r>
            <a:r>
              <a:rPr lang="en-US" sz="1800" b="1" dirty="0" smtClean="0">
                <a:solidFill>
                  <a:schemeClr val="tx1"/>
                </a:solidFill>
              </a:rPr>
              <a:t>fixes</a:t>
            </a:r>
            <a:endParaRPr lang="en-US" sz="1800" dirty="0" smtClean="0">
              <a:solidFill>
                <a:schemeClr val="tx1"/>
              </a:solidFill>
            </a:endParaRPr>
          </a:p>
          <a:p>
            <a:pPr lvl="1"/>
            <a:r>
              <a:rPr lang="en-US" sz="1800" dirty="0" smtClean="0">
                <a:solidFill>
                  <a:schemeClr val="tx1"/>
                </a:solidFill>
              </a:rPr>
              <a:t>Ported </a:t>
            </a:r>
            <a:r>
              <a:rPr lang="en-US" sz="1800" dirty="0">
                <a:solidFill>
                  <a:schemeClr val="tx1"/>
                </a:solidFill>
              </a:rPr>
              <a:t>Working Memory Activation from </a:t>
            </a:r>
            <a:r>
              <a:rPr lang="en-US" sz="1800" dirty="0" err="1" smtClean="0">
                <a:solidFill>
                  <a:schemeClr val="tx1"/>
                </a:solidFill>
              </a:rPr>
              <a:t>cSoar</a:t>
            </a:r>
            <a:endParaRPr lang="en-US" sz="1800" dirty="0">
              <a:solidFill>
                <a:schemeClr val="tx1"/>
              </a:solidFill>
            </a:endParaRPr>
          </a:p>
          <a:p>
            <a:pPr lvl="1"/>
            <a:r>
              <a:rPr lang="en-US" sz="1800" dirty="0">
                <a:solidFill>
                  <a:schemeClr val="tx1"/>
                </a:solidFill>
              </a:rPr>
              <a:t>Ported CDPS from </a:t>
            </a:r>
            <a:r>
              <a:rPr lang="en-US" sz="1800" dirty="0" err="1" smtClean="0">
                <a:solidFill>
                  <a:schemeClr val="tx1"/>
                </a:solidFill>
              </a:rPr>
              <a:t>cSoar</a:t>
            </a:r>
            <a:endParaRPr lang="en-US" sz="1800" dirty="0" smtClean="0">
              <a:solidFill>
                <a:schemeClr val="tx1"/>
              </a:solidFill>
            </a:endParaRPr>
          </a:p>
          <a:p>
            <a:pPr lvl="1"/>
            <a:r>
              <a:rPr lang="en-US" sz="1800" dirty="0" smtClean="0">
                <a:solidFill>
                  <a:schemeClr val="tx1"/>
                </a:solidFill>
              </a:rPr>
              <a:t>Ported </a:t>
            </a:r>
            <a:r>
              <a:rPr lang="en-US" sz="1800" dirty="0">
                <a:solidFill>
                  <a:schemeClr val="tx1"/>
                </a:solidFill>
              </a:rPr>
              <a:t>additional commands from </a:t>
            </a:r>
            <a:r>
              <a:rPr lang="en-US" sz="1800" dirty="0" err="1" smtClean="0">
                <a:solidFill>
                  <a:schemeClr val="tx1"/>
                </a:solidFill>
              </a:rPr>
              <a:t>cSoar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>(e.g., rete-net)</a:t>
            </a:r>
          </a:p>
          <a:p>
            <a:pPr lvl="1"/>
            <a:r>
              <a:rPr lang="en-US" sz="1800" dirty="0">
                <a:solidFill>
                  <a:schemeClr val="tx1"/>
                </a:solidFill>
              </a:rPr>
              <a:t>Ported additional RHS functions from </a:t>
            </a:r>
            <a:r>
              <a:rPr lang="en-US" sz="1800" dirty="0" err="1" smtClean="0">
                <a:solidFill>
                  <a:schemeClr val="tx1"/>
                </a:solidFill>
              </a:rPr>
              <a:t>cSoar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>(e.g., </a:t>
            </a:r>
            <a:r>
              <a:rPr lang="en-US" sz="1800" dirty="0" err="1">
                <a:solidFill>
                  <a:schemeClr val="tx1"/>
                </a:solidFill>
              </a:rPr>
              <a:t>cmd</a:t>
            </a:r>
            <a:r>
              <a:rPr lang="en-US" sz="1800" dirty="0">
                <a:solidFill>
                  <a:schemeClr val="tx1"/>
                </a:solidFill>
              </a:rPr>
              <a:t>)</a:t>
            </a:r>
          </a:p>
          <a:p>
            <a:pPr lvl="1"/>
            <a:r>
              <a:rPr lang="en-US" sz="1800" dirty="0">
                <a:solidFill>
                  <a:schemeClr val="tx1"/>
                </a:solidFill>
              </a:rPr>
              <a:t>Updated </a:t>
            </a:r>
            <a:r>
              <a:rPr lang="en-US" sz="1800" dirty="0" err="1">
                <a:solidFill>
                  <a:schemeClr val="tx1"/>
                </a:solidFill>
              </a:rPr>
              <a:t>Tcl</a:t>
            </a:r>
            <a:r>
              <a:rPr lang="en-US" sz="1800" dirty="0">
                <a:solidFill>
                  <a:schemeClr val="tx1"/>
                </a:solidFill>
              </a:rPr>
              <a:t> support to </a:t>
            </a:r>
            <a:r>
              <a:rPr lang="en-US" sz="1800" dirty="0" err="1">
                <a:solidFill>
                  <a:schemeClr val="tx1"/>
                </a:solidFill>
              </a:rPr>
              <a:t>jtcl</a:t>
            </a:r>
            <a:endParaRPr lang="en-US" sz="1800" dirty="0">
              <a:solidFill>
                <a:schemeClr val="tx1"/>
              </a:solidFill>
            </a:endParaRPr>
          </a:p>
          <a:p>
            <a:pPr lvl="1"/>
            <a:r>
              <a:rPr lang="en-US" sz="1800" dirty="0" smtClean="0">
                <a:solidFill>
                  <a:schemeClr val="tx1"/>
                </a:solidFill>
              </a:rPr>
              <a:t>Added </a:t>
            </a:r>
            <a:r>
              <a:rPr lang="en-US" sz="1800" dirty="0">
                <a:solidFill>
                  <a:schemeClr val="tx1"/>
                </a:solidFill>
              </a:rPr>
              <a:t>maven </a:t>
            </a:r>
            <a:r>
              <a:rPr lang="en-US" sz="1800" dirty="0" smtClean="0">
                <a:solidFill>
                  <a:schemeClr val="tx1"/>
                </a:solidFill>
              </a:rPr>
              <a:t>support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6231775"/>
            <a:ext cx="3429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+mn-lt"/>
                <a:ea typeface="+mn-ea"/>
              </a:rPr>
              <a:t>Bold = New </a:t>
            </a:r>
            <a:r>
              <a:rPr lang="en-US" sz="1600" b="1" dirty="0">
                <a:latin typeface="+mn-lt"/>
                <a:ea typeface="+mn-ea"/>
              </a:rPr>
              <a:t>since last Soar Workshop</a:t>
            </a:r>
          </a:p>
        </p:txBody>
      </p:sp>
      <p:sp>
        <p:nvSpPr>
          <p:cNvPr id="8" name="Date Placeholder 3"/>
          <p:cNvSpPr txBox="1">
            <a:spLocks/>
          </p:cNvSpPr>
          <p:nvPr/>
        </p:nvSpPr>
        <p:spPr bwMode="auto">
          <a:xfrm rot="16200000">
            <a:off x="-639311" y="5029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+mn-lt"/>
                <a:ea typeface="ヒラギノ角ゴ Pro W3" pitchFamily="28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9pPr>
          </a:lstStyle>
          <a:p>
            <a:pPr>
              <a:defRPr/>
            </a:pPr>
            <a:r>
              <a:rPr lang="en-US" dirty="0" smtClean="0"/>
              <a:t>34</a:t>
            </a:r>
            <a:r>
              <a:rPr lang="en-US" baseline="30000" dirty="0" smtClean="0"/>
              <a:t>th</a:t>
            </a:r>
            <a:r>
              <a:rPr lang="en-US" dirty="0" smtClean="0"/>
              <a:t> Soar Workshop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Features (not yet ported to </a:t>
            </a:r>
            <a:r>
              <a:rPr lang="en-US" dirty="0" err="1" smtClean="0"/>
              <a:t>cSoar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New episodic memory features</a:t>
            </a:r>
          </a:p>
          <a:p>
            <a:pPr lvl="1"/>
            <a:r>
              <a:rPr lang="en-US" sz="1800" dirty="0" err="1" smtClean="0"/>
              <a:t>epmem</a:t>
            </a:r>
            <a:r>
              <a:rPr lang="en-US" sz="1800" dirty="0" smtClean="0"/>
              <a:t> --add</a:t>
            </a:r>
          </a:p>
          <a:p>
            <a:pPr lvl="1"/>
            <a:r>
              <a:rPr lang="en-US" sz="1800" dirty="0" smtClean="0"/>
              <a:t>Inclusions</a:t>
            </a:r>
          </a:p>
          <a:p>
            <a:pPr lvl="1"/>
            <a:r>
              <a:rPr lang="en-US" sz="1800" dirty="0" smtClean="0"/>
              <a:t>Deliberate storage</a:t>
            </a:r>
          </a:p>
          <a:p>
            <a:pPr lvl="1"/>
            <a:r>
              <a:rPr lang="en-US" sz="1800" dirty="0">
                <a:hlinkClick r:id="rId2"/>
              </a:rPr>
              <a:t>https://</a:t>
            </a:r>
            <a:r>
              <a:rPr lang="en-US" sz="1800" dirty="0" smtClean="0">
                <a:hlinkClick r:id="rId2"/>
              </a:rPr>
              <a:t>github.com/soartech/jsoar/wiki/JSoarEpisodicMemory</a:t>
            </a:r>
            <a:endParaRPr lang="en-US" sz="1800" dirty="0" smtClean="0"/>
          </a:p>
          <a:p>
            <a:pPr lvl="1"/>
            <a:r>
              <a:rPr lang="en-US" sz="1800" dirty="0" smtClean="0"/>
              <a:t>See my talk on Friday</a:t>
            </a:r>
          </a:p>
          <a:p>
            <a:r>
              <a:rPr lang="en-US" sz="2000" dirty="0" smtClean="0"/>
              <a:t>log command/RHS function</a:t>
            </a:r>
          </a:p>
          <a:p>
            <a:pPr lvl="1"/>
            <a:r>
              <a:rPr lang="en-US" sz="1800" dirty="0" smtClean="0"/>
              <a:t>A better version of write</a:t>
            </a:r>
          </a:p>
          <a:p>
            <a:pPr lvl="1"/>
            <a:r>
              <a:rPr lang="en-US" sz="1800" dirty="0" smtClean="0"/>
              <a:t>Integrates with underlying logging frameworks (if any)</a:t>
            </a:r>
          </a:p>
          <a:p>
            <a:pPr lvl="1"/>
            <a:r>
              <a:rPr lang="en-US" sz="1800" dirty="0" smtClean="0"/>
              <a:t>Provides fine-grained control over what gets printed</a:t>
            </a:r>
          </a:p>
          <a:p>
            <a:pPr lvl="1"/>
            <a:r>
              <a:rPr lang="en-US" sz="1800" dirty="0">
                <a:hlinkClick r:id="rId3"/>
              </a:rPr>
              <a:t>https://</a:t>
            </a:r>
            <a:r>
              <a:rPr lang="en-US" sz="1800" dirty="0" smtClean="0">
                <a:hlinkClick r:id="rId3"/>
              </a:rPr>
              <a:t>github.com/soartech/jsoar/wiki/JSoarLogging</a:t>
            </a:r>
            <a:endParaRPr lang="en-US" sz="1800" dirty="0" smtClean="0"/>
          </a:p>
          <a:p>
            <a:r>
              <a:rPr lang="en-US" sz="2000" dirty="0" smtClean="0"/>
              <a:t>handler command/RHS function</a:t>
            </a:r>
          </a:p>
          <a:p>
            <a:pPr lvl="1"/>
            <a:r>
              <a:rPr lang="en-US" sz="1800" dirty="0" smtClean="0"/>
              <a:t>Disable any RHS function</a:t>
            </a:r>
          </a:p>
          <a:p>
            <a:pPr lvl="1"/>
            <a:r>
              <a:rPr lang="en-US" sz="1800" dirty="0" smtClean="0"/>
              <a:t>Useful for disabling write, log, etc. with minimal overhead</a:t>
            </a:r>
          </a:p>
          <a:p>
            <a:r>
              <a:rPr lang="en-US" sz="2000" dirty="0" err="1" smtClean="0"/>
              <a:t>smem</a:t>
            </a:r>
            <a:r>
              <a:rPr lang="en-US" sz="2000" dirty="0" smtClean="0"/>
              <a:t> --</a:t>
            </a:r>
            <a:r>
              <a:rPr lang="en-US" sz="2000" dirty="0" err="1" smtClean="0"/>
              <a:t>lastcue</a:t>
            </a:r>
            <a:endParaRPr lang="en-US" sz="2000" dirty="0" smtClean="0"/>
          </a:p>
          <a:p>
            <a:pPr lvl="1"/>
            <a:r>
              <a:rPr lang="en-US" sz="1800" dirty="0" smtClean="0"/>
              <a:t>For the last query, shows which attribute was used to create the candidate set and how large the candidate set was</a:t>
            </a:r>
            <a:endParaRPr lang="en-US" sz="1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4CB47F-FEA4-42D7-8009-D5875E6D382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quarter" idx="10"/>
          </p:nvPr>
        </p:nvSpPr>
        <p:spPr>
          <a:xfrm rot="16200000">
            <a:off x="-220211" y="3077711"/>
            <a:ext cx="990600" cy="304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6/18/2014</a:t>
            </a:r>
            <a:endParaRPr lang="en-US" dirty="0"/>
          </a:p>
        </p:txBody>
      </p:sp>
      <p:sp>
        <p:nvSpPr>
          <p:cNvPr id="8" name="Date Placeholder 3"/>
          <p:cNvSpPr txBox="1">
            <a:spLocks/>
          </p:cNvSpPr>
          <p:nvPr/>
        </p:nvSpPr>
        <p:spPr bwMode="auto">
          <a:xfrm rot="16200000">
            <a:off x="-639311" y="5029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+mn-lt"/>
                <a:ea typeface="ヒラギノ角ゴ Pro W3" pitchFamily="28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9pPr>
          </a:lstStyle>
          <a:p>
            <a:pPr>
              <a:defRPr/>
            </a:pPr>
            <a:r>
              <a:rPr lang="en-US" dirty="0" smtClean="0"/>
              <a:t>34</a:t>
            </a:r>
            <a:r>
              <a:rPr lang="en-US" baseline="30000" dirty="0" smtClean="0"/>
              <a:t>th</a:t>
            </a:r>
            <a:r>
              <a:rPr lang="en-US" dirty="0" smtClean="0"/>
              <a:t> Soar Workshop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86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Things to port from </a:t>
            </a:r>
            <a:r>
              <a:rPr lang="en-US" sz="2400" dirty="0" err="1" smtClean="0"/>
              <a:t>cSoar</a:t>
            </a:r>
            <a:endParaRPr lang="en-US" sz="2400" dirty="0" smtClean="0"/>
          </a:p>
          <a:p>
            <a:pPr lvl="1"/>
            <a:r>
              <a:rPr lang="en-US" sz="2000" dirty="0" smtClean="0"/>
              <a:t>SVS</a:t>
            </a:r>
          </a:p>
          <a:p>
            <a:pPr lvl="1"/>
            <a:r>
              <a:rPr lang="en-US" sz="2000" dirty="0" smtClean="0"/>
              <a:t>Chunking changes</a:t>
            </a:r>
          </a:p>
          <a:p>
            <a:pPr lvl="1"/>
            <a:r>
              <a:rPr lang="en-US" sz="2000" dirty="0" smtClean="0"/>
              <a:t>UI updates</a:t>
            </a:r>
          </a:p>
          <a:p>
            <a:pPr lvl="1"/>
            <a:r>
              <a:rPr lang="en-US" sz="2000" dirty="0" smtClean="0"/>
              <a:t>Upcoming </a:t>
            </a:r>
            <a:r>
              <a:rPr lang="en-US" sz="2000" dirty="0" err="1" smtClean="0"/>
              <a:t>smem</a:t>
            </a:r>
            <a:r>
              <a:rPr lang="en-US" sz="2000" dirty="0" smtClean="0"/>
              <a:t> changes</a:t>
            </a:r>
          </a:p>
          <a:p>
            <a:pPr lvl="1"/>
            <a:r>
              <a:rPr lang="en-US" sz="2000" dirty="0" smtClean="0"/>
              <a:t>Lots of smaller stuff (missing commands, timers)</a:t>
            </a:r>
          </a:p>
          <a:p>
            <a:r>
              <a:rPr lang="en-US" sz="2400" dirty="0" smtClean="0"/>
              <a:t>More experimental features coming</a:t>
            </a:r>
          </a:p>
          <a:p>
            <a:pPr lvl="1"/>
            <a:r>
              <a:rPr lang="en-US" sz="2000" dirty="0" smtClean="0"/>
              <a:t>See my </a:t>
            </a:r>
            <a:r>
              <a:rPr lang="en-US" sz="2000" dirty="0" err="1" smtClean="0"/>
              <a:t>epmem</a:t>
            </a:r>
            <a:r>
              <a:rPr lang="en-US" sz="2000" dirty="0" smtClean="0"/>
              <a:t> talk on Friday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4CB47F-FEA4-42D7-8009-D5875E6D382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quarter" idx="10"/>
          </p:nvPr>
        </p:nvSpPr>
        <p:spPr>
          <a:xfrm rot="16200000">
            <a:off x="-220211" y="3077711"/>
            <a:ext cx="990600" cy="304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6/18/2014</a:t>
            </a:r>
            <a:endParaRPr lang="en-US" dirty="0"/>
          </a:p>
        </p:txBody>
      </p:sp>
      <p:sp>
        <p:nvSpPr>
          <p:cNvPr id="8" name="Date Placeholder 3"/>
          <p:cNvSpPr txBox="1">
            <a:spLocks/>
          </p:cNvSpPr>
          <p:nvPr/>
        </p:nvSpPr>
        <p:spPr bwMode="auto">
          <a:xfrm rot="16200000">
            <a:off x="-639311" y="5029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+mn-lt"/>
                <a:ea typeface="ヒラギノ角ゴ Pro W3" pitchFamily="28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9pPr>
          </a:lstStyle>
          <a:p>
            <a:pPr>
              <a:defRPr/>
            </a:pPr>
            <a:r>
              <a:rPr lang="en-US" dirty="0" smtClean="0"/>
              <a:t>34</a:t>
            </a:r>
            <a:r>
              <a:rPr lang="en-US" baseline="30000" dirty="0" smtClean="0"/>
              <a:t>th</a:t>
            </a:r>
            <a:r>
              <a:rPr lang="en-US" dirty="0" smtClean="0"/>
              <a:t> Soar Workshop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62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oarTech PowerPoint Template 2012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Calibri"/>
        <a:ea typeface="ヒラギノ角ゴ Pro W3"/>
        <a:cs typeface=""/>
      </a:majorFont>
      <a:minorFont>
        <a:latin typeface="Calibri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2587</TotalTime>
  <Words>374</Words>
  <Application>Microsoft Office PowerPoint</Application>
  <PresentationFormat>On-screen Show (4:3)</PresentationFormat>
  <Paragraphs>72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Times</vt:lpstr>
      <vt:lpstr>ヒラギノ角ゴ Pro W3</vt:lpstr>
      <vt:lpstr>SoarTech PowerPoint Template 2012</vt:lpstr>
      <vt:lpstr>jSoar Update</vt:lpstr>
      <vt:lpstr>What is jSoar?</vt:lpstr>
      <vt:lpstr>New jSoar Release</vt:lpstr>
      <vt:lpstr>Experimental Features (not yet ported to cSoar)</vt:lpstr>
      <vt:lpstr>Future Work</vt:lpstr>
    </vt:vector>
  </TitlesOfParts>
  <Company>Soar Technology,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jSoar and Soar IDE Updates</dc:title>
  <dc:creator>bob.marinier</dc:creator>
  <cp:lastModifiedBy>bob.marinier</cp:lastModifiedBy>
  <cp:revision>29</cp:revision>
  <dcterms:created xsi:type="dcterms:W3CDTF">2014-05-18T16:43:18Z</dcterms:created>
  <dcterms:modified xsi:type="dcterms:W3CDTF">2014-06-18T13:48:32Z</dcterms:modified>
</cp:coreProperties>
</file>